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5D5127D-3CA9-4453-AE87-0382232EE6C7}" type="datetimeFigureOut">
              <a:rPr lang="en-US" smtClean="0"/>
              <a:t>12/7/2024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FEE8E0B-10F4-4DBF-BC7F-05F5A6C2A432}"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D5127D-3CA9-4453-AE87-0382232EE6C7}" type="datetimeFigureOut">
              <a:rPr lang="en-US" smtClean="0"/>
              <a:t>12/7/2024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EE8E0B-10F4-4DBF-BC7F-05F5A6C2A4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D5127D-3CA9-4453-AE87-0382232EE6C7}" type="datetimeFigureOut">
              <a:rPr lang="en-US" smtClean="0"/>
              <a:t>12/7/2024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EE8E0B-10F4-4DBF-BC7F-05F5A6C2A4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D5127D-3CA9-4453-AE87-0382232EE6C7}" type="datetimeFigureOut">
              <a:rPr lang="en-US" smtClean="0"/>
              <a:t>12/7/2024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FEE8E0B-10F4-4DBF-BC7F-05F5A6C2A4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5D5127D-3CA9-4453-AE87-0382232EE6C7}" type="datetimeFigureOut">
              <a:rPr lang="en-US" smtClean="0"/>
              <a:t>12/7/2024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FEE8E0B-10F4-4DBF-BC7F-05F5A6C2A432}"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D5127D-3CA9-4453-AE87-0382232EE6C7}" type="datetimeFigureOut">
              <a:rPr lang="en-US" smtClean="0"/>
              <a:t>12/7/2024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8FEE8E0B-10F4-4DBF-BC7F-05F5A6C2A432}"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5D5127D-3CA9-4453-AE87-0382232EE6C7}" type="datetimeFigureOut">
              <a:rPr lang="en-US" smtClean="0"/>
              <a:t>12/7/2024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8FEE8E0B-10F4-4DBF-BC7F-05F5A6C2A4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5D5127D-3CA9-4453-AE87-0382232EE6C7}" type="datetimeFigureOut">
              <a:rPr lang="en-US" smtClean="0"/>
              <a:t>12/7/2024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FEE8E0B-10F4-4DBF-BC7F-05F5A6C2A432}"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5D5127D-3CA9-4453-AE87-0382232EE6C7}" type="datetimeFigureOut">
              <a:rPr lang="en-US" smtClean="0"/>
              <a:t>12/7/2024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FEE8E0B-10F4-4DBF-BC7F-05F5A6C2A4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5D5127D-3CA9-4453-AE87-0382232EE6C7}" type="datetimeFigureOut">
              <a:rPr lang="en-US" smtClean="0"/>
              <a:t>12/7/2024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FEE8E0B-10F4-4DBF-BC7F-05F5A6C2A432}"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5D5127D-3CA9-4453-AE87-0382232EE6C7}" type="datetimeFigureOut">
              <a:rPr lang="en-US" smtClean="0"/>
              <a:t>12/7/2024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FEE8E0B-10F4-4DBF-BC7F-05F5A6C2A432}"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5D5127D-3CA9-4453-AE87-0382232EE6C7}" type="datetimeFigureOut">
              <a:rPr lang="en-US" smtClean="0"/>
              <a:t>12/7/2024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8FEE8E0B-10F4-4DBF-BC7F-05F5A6C2A432}"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Secondary Data Collection Methods</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Secondary Data Collection Methods</a:t>
            </a:r>
            <a:endParaRPr lang="en-US" dirty="0"/>
          </a:p>
        </p:txBody>
      </p:sp>
      <p:sp>
        <p:nvSpPr>
          <p:cNvPr id="3" name="Content Placeholder 2"/>
          <p:cNvSpPr>
            <a:spLocks noGrp="1"/>
          </p:cNvSpPr>
          <p:nvPr>
            <p:ph idx="1"/>
          </p:nvPr>
        </p:nvSpPr>
        <p:spPr/>
        <p:txBody>
          <a:bodyPr>
            <a:normAutofit fontScale="62500" lnSpcReduction="20000"/>
          </a:bodyPr>
          <a:lstStyle/>
          <a:p>
            <a:pPr algn="just">
              <a:buNone/>
            </a:pPr>
            <a:r>
              <a:rPr lang="en-US" b="1" dirty="0" smtClean="0"/>
              <a:t>Secondary </a:t>
            </a:r>
            <a:r>
              <a:rPr lang="en-US" b="1" dirty="0"/>
              <a:t>data is data that has been used in the past.</a:t>
            </a:r>
            <a:r>
              <a:rPr lang="en-US" dirty="0"/>
              <a:t> The researcher can obtain data from the data sources, both internal and external, to the organizational data. </a:t>
            </a:r>
          </a:p>
          <a:p>
            <a:pPr algn="just">
              <a:buNone/>
            </a:pPr>
            <a:r>
              <a:rPr lang="en-US" dirty="0"/>
              <a:t>Internal sources of secondary data:</a:t>
            </a:r>
          </a:p>
          <a:p>
            <a:pPr algn="just"/>
            <a:r>
              <a:rPr lang="en-US" dirty="0"/>
              <a:t>Organization’s health and safety records</a:t>
            </a:r>
          </a:p>
          <a:p>
            <a:pPr algn="just"/>
            <a:r>
              <a:rPr lang="en-US" dirty="0"/>
              <a:t>Mission and vision statements</a:t>
            </a:r>
          </a:p>
          <a:p>
            <a:pPr algn="just"/>
            <a:r>
              <a:rPr lang="en-US" dirty="0"/>
              <a:t>Financial Statements</a:t>
            </a:r>
          </a:p>
          <a:p>
            <a:pPr algn="just"/>
            <a:r>
              <a:rPr lang="en-US" dirty="0"/>
              <a:t>Magazines</a:t>
            </a:r>
          </a:p>
          <a:p>
            <a:pPr algn="just"/>
            <a:r>
              <a:rPr lang="en-US" dirty="0"/>
              <a:t>Sales Report</a:t>
            </a:r>
          </a:p>
          <a:p>
            <a:pPr algn="just"/>
            <a:r>
              <a:rPr lang="en-US" dirty="0"/>
              <a:t>CRM Software</a:t>
            </a:r>
          </a:p>
          <a:p>
            <a:pPr algn="just"/>
            <a:r>
              <a:rPr lang="en-US" dirty="0"/>
              <a:t>Executive summaries</a:t>
            </a:r>
          </a:p>
          <a:p>
            <a:pPr algn="just">
              <a:buNone/>
            </a:pPr>
            <a:r>
              <a:rPr lang="en-US" dirty="0"/>
              <a:t>External sources of secondary data:</a:t>
            </a:r>
          </a:p>
          <a:p>
            <a:pPr algn="just"/>
            <a:r>
              <a:rPr lang="en-US" dirty="0"/>
              <a:t>Government reports</a:t>
            </a:r>
          </a:p>
          <a:p>
            <a:pPr algn="just"/>
            <a:r>
              <a:rPr lang="en-US" dirty="0"/>
              <a:t>Press releases</a:t>
            </a:r>
          </a:p>
          <a:p>
            <a:pPr algn="just"/>
            <a:r>
              <a:rPr lang="en-US" dirty="0"/>
              <a:t>Business journals</a:t>
            </a:r>
          </a:p>
          <a:p>
            <a:pPr algn="just"/>
            <a:r>
              <a:rPr lang="en-US" dirty="0"/>
              <a:t>Libraries</a:t>
            </a:r>
          </a:p>
          <a:p>
            <a:pPr algn="just"/>
            <a:r>
              <a:rPr lang="en-US" dirty="0"/>
              <a:t>Internet</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Secondary Data Collection Methods</a:t>
            </a:r>
            <a:endParaRPr lang="en-US" dirty="0"/>
          </a:p>
        </p:txBody>
      </p:sp>
      <p:sp>
        <p:nvSpPr>
          <p:cNvPr id="3" name="Content Placeholder 2"/>
          <p:cNvSpPr>
            <a:spLocks noGrp="1"/>
          </p:cNvSpPr>
          <p:nvPr>
            <p:ph idx="1"/>
          </p:nvPr>
        </p:nvSpPr>
        <p:spPr/>
        <p:txBody>
          <a:bodyPr>
            <a:normAutofit fontScale="62500" lnSpcReduction="20000"/>
          </a:bodyPr>
          <a:lstStyle/>
          <a:p>
            <a:pPr algn="just">
              <a:buNone/>
            </a:pPr>
            <a:r>
              <a:rPr lang="en-US" dirty="0" smtClean="0"/>
              <a:t>Secondary data collection methods can also involve quantitative and qualitative techniques. Secondary data is easily available, less time-consuming, and expensive than primary data. However, the authenticity of the data gathered cannot be verified using these methods.</a:t>
            </a:r>
          </a:p>
          <a:p>
            <a:pPr algn="just">
              <a:buNone/>
            </a:pPr>
            <a:r>
              <a:rPr lang="en-US" dirty="0" smtClean="0"/>
              <a:t>Secondary data collection methods can also involve quantitative and qualitative observation techniques. Secondary data is easily available, less time-consuming, and more expensive than primary data. However, the authenticity of the data gathered cannot be verified using these methods. Regardless of the data collection method of your choice, there must be direct communication with decision-makers so that they understand and commit to acting according to the results.</a:t>
            </a:r>
          </a:p>
          <a:p>
            <a:pPr algn="just">
              <a:buNone/>
            </a:pPr>
            <a:r>
              <a:rPr lang="en-US" dirty="0" smtClean="0"/>
              <a:t>For this reason, we must pay special attention to the analysis and presentation of the information obtained. Remember that these data must be useful and functional to us, so the data collection method has much to do with it.</a:t>
            </a:r>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46</TotalTime>
  <Words>95</Words>
  <Application>Microsoft Office PowerPoint</Application>
  <PresentationFormat>On-screen Show (4:3)</PresentationFormat>
  <Paragraphs>21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Foundry</vt:lpstr>
      <vt:lpstr>Secondary Data Collection Methods</vt:lpstr>
      <vt:lpstr>Secondary Data Collection Methods</vt:lpstr>
      <vt:lpstr>Secondary Data Collection Methods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Data Collection Methods</dc:title>
  <dc:creator>Hp</dc:creator>
  <cp:lastModifiedBy>Hp</cp:lastModifiedBy>
  <cp:revision>2</cp:revision>
  <dcterms:created xsi:type="dcterms:W3CDTF">2024-12-07T06:34:36Z</dcterms:created>
  <dcterms:modified xsi:type="dcterms:W3CDTF">2024-12-07T07:20:52Z</dcterms:modified>
</cp:coreProperties>
</file>